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2" r:id="rId10"/>
    <p:sldId id="269" r:id="rId11"/>
    <p:sldId id="271" r:id="rId12"/>
    <p:sldId id="265" r:id="rId13"/>
  </p:sldIdLst>
  <p:sldSz cx="12192000" cy="6858000"/>
  <p:notesSz cx="6797675" cy="9926638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396" autoAdjust="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9297805165657"/>
          <c:y val="2.6715239829993929E-2"/>
          <c:w val="0.72032199779375405"/>
          <c:h val="0.84406828927804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08A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89E-4632-9D6F-A0C4C3E79F48}"/>
              </c:ext>
            </c:extLst>
          </c:dPt>
          <c:dPt>
            <c:idx val="1"/>
            <c:invertIfNegative val="0"/>
            <c:bubble3D val="0"/>
            <c:spPr>
              <a:solidFill>
                <a:srgbClr val="508A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E-4632-9D6F-A0C4C3E79F48}"/>
              </c:ext>
            </c:extLst>
          </c:dPt>
          <c:dPt>
            <c:idx val="2"/>
            <c:invertIfNegative val="0"/>
            <c:bubble3D val="0"/>
            <c:spPr>
              <a:solidFill>
                <a:srgbClr val="508A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9E-4632-9D6F-A0C4C3E79F48}"/>
              </c:ext>
            </c:extLst>
          </c:dPt>
          <c:dPt>
            <c:idx val="3"/>
            <c:invertIfNegative val="0"/>
            <c:bubble3D val="0"/>
            <c:spPr>
              <a:solidFill>
                <a:srgbClr val="508A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E-4632-9D6F-A0C4C3E79F48}"/>
              </c:ext>
            </c:extLst>
          </c:dPt>
          <c:cat>
            <c:strRef>
              <c:f>Лист1!$A$2:$A$5</c:f>
              <c:strCache>
                <c:ptCount val="4"/>
                <c:pt idx="0">
                  <c:v>Маҳсулот (товар, иш ва хизмат)ларни сотишдан соф тушум</c:v>
                </c:pt>
                <c:pt idx="1">
                  <c:v>Давр, маъмурий ва бошқа харажатлар</c:v>
                </c:pt>
                <c:pt idx="2">
                  <c:v>Соф фойда</c:v>
                </c:pt>
                <c:pt idx="3">
                  <c:v>Ойлик маоши (жами харажатлар ичидан)</c:v>
                </c:pt>
              </c:strCache>
            </c:strRef>
          </c:cat>
          <c:val>
            <c:numRef>
              <c:f>Лист1!$B$2:$B$5</c:f>
              <c:numCache>
                <c:formatCode>_-* #,##0.00\ [$soʻm-443]_-;\-* #,##0.00\ [$soʻm-443]_-;_-* "-"??\ [$soʻm-443]_-;_-@_-</c:formatCode>
                <c:ptCount val="4"/>
                <c:pt idx="0">
                  <c:v>2805031000</c:v>
                </c:pt>
                <c:pt idx="1">
                  <c:v>2501503000</c:v>
                </c:pt>
                <c:pt idx="2">
                  <c:v>294528000</c:v>
                </c:pt>
                <c:pt idx="3">
                  <c:v>1050000000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6-400C-B7AE-94DE30EFC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712148528"/>
        <c:axId val="712153104"/>
      </c:barChart>
      <c:catAx>
        <c:axId val="7121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cap="none" spc="0" normalizeH="0" baseline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712153104"/>
        <c:crosses val="autoZero"/>
        <c:auto val="1"/>
        <c:lblAlgn val="ctr"/>
        <c:lblOffset val="100"/>
        <c:noMultiLvlLbl val="0"/>
      </c:catAx>
      <c:valAx>
        <c:axId val="712153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soʻm-443]_-;\-* #,##0.00\ [$soʻm-443]_-;_-* &quot;-&quot;??\ [$soʻm-443]_-;_-@_-" sourceLinked="1"/>
        <c:majorTickMark val="none"/>
        <c:minorTickMark val="none"/>
        <c:tickLblPos val="nextTo"/>
        <c:crossAx val="71214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accent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0.04498</cdr:x>
      <cdr:y>0.21412</cdr:y>
    </cdr:from>
    <cdr:to>
      <cdr:x>0.11612</cdr:x>
      <cdr:y>0.57232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6580" y="1587904"/>
          <a:ext cx="1787236" cy="748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accent2"/>
              </a:solidFill>
            </a:rPr>
            <a:t>2018 </a:t>
          </a:r>
          <a:r>
            <a:rPr lang="ru-RU" sz="3200" b="1" dirty="0" err="1" smtClean="0">
              <a:solidFill>
                <a:schemeClr val="accent2"/>
              </a:solidFill>
            </a:rPr>
            <a:t>йил</a:t>
          </a:r>
          <a:endParaRPr lang="ru-RU" sz="3200" b="1" dirty="0">
            <a:solidFill>
              <a:schemeClr val="accent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75D74-727A-4955-BCE5-35F20C2DAA02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CDE8C-AA16-41C1-A5C3-1E84A4F97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7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8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9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6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2FA8-A693-4630-9161-73CE4301CF9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35C7-780E-4C04-A96E-425248999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6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8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90821" y="265834"/>
          <a:ext cx="10515600" cy="498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3075"/>
            <a:ext cx="12192000" cy="1304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821" y="5902036"/>
            <a:ext cx="873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2019 йилда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4,5 млрд. сўмлик 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иш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кўрсатиш 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режа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қилинмоқда</a:t>
            </a:r>
            <a:r>
              <a:rPr lang="uz-Cyrl-UZ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30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12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Фадеева</dc:creator>
  <cp:lastModifiedBy>Хусан Исаев</cp:lastModifiedBy>
  <cp:revision>40</cp:revision>
  <cp:lastPrinted>2019-01-11T06:11:02Z</cp:lastPrinted>
  <dcterms:created xsi:type="dcterms:W3CDTF">2018-12-05T05:41:36Z</dcterms:created>
  <dcterms:modified xsi:type="dcterms:W3CDTF">2019-01-11T06:11:14Z</dcterms:modified>
</cp:coreProperties>
</file>